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D0000"/>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E5E8C0-F454-3713-E2F9-999250D1236D}" v="4" dt="2022-09-14T16:57:14.674"/>
    <p1510:client id="{99E1A5C9-E6C0-4EE8-A828-4E03FFA566D5}" v="2" dt="2022-09-14T00:34:52.137"/>
    <p1510:client id="{A139E10F-AB0F-41CB-ABF0-CD8AE24F5E9D}" v="2" dt="2022-09-14T16:57:18.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02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9/28/2022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938719"/>
          </a:xfrm>
          <a:prstGeom prst="rect">
            <a:avLst/>
          </a:prstGeom>
          <a:solidFill>
            <a:srgbClr val="DD0000"/>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Hospitality and Tourism Career Cluster</a:t>
            </a:r>
          </a:p>
          <a:p>
            <a:pPr algn="ctr"/>
            <a:r>
              <a:rPr lang="en-US" sz="850" dirty="0">
                <a:solidFill>
                  <a:schemeClr val="bg1"/>
                </a:solidFill>
                <a:ea typeface="Open Sans"/>
                <a:cs typeface="Open Sans"/>
              </a:rPr>
              <a:t>The Hospitality and Tourism Career Cluster focuses on the management, marketing, and operations of restaurants and other food/beverage services, lodging, attractions, recreation events, and travel-related services. Students acquire knowledge and skills focusing on communication, time management, and customer service that meet industry standards. Students will explore the history of the hospitality and tourism industry and examine characteristics needed for success.</a:t>
            </a:r>
            <a:endParaRPr lang="en-US" dirty="0">
              <a:solidFill>
                <a:schemeClr val="bg1"/>
              </a:solidFill>
              <a:ea typeface="Open Sans"/>
              <a:cs typeface="Open Sans"/>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1021658"/>
            <a:ext cx="3703507" cy="578861"/>
          </a:xfrm>
          <a:solidFill>
            <a:srgbClr val="DD0000"/>
          </a:solidFill>
        </p:spPr>
        <p:txBody>
          <a:bodyPr>
            <a:normAutofit/>
          </a:bodyPr>
          <a:lstStyle/>
          <a:p>
            <a:r>
              <a:rPr lang="en-US" sz="1600" b="1" dirty="0">
                <a:solidFill>
                  <a:srgbClr val="FFFFFF"/>
                </a:solidFill>
                <a:latin typeface="+mn-lt"/>
                <a:ea typeface="Open Sans"/>
                <a:cs typeface="Open Sans"/>
              </a:rPr>
              <a:t>Culinary Arts</a:t>
            </a:r>
            <a:endParaRPr lang="en-US" sz="1600" dirty="0">
              <a:effectLst/>
              <a:latin typeface="+mn-lt"/>
            </a:endParaRPr>
          </a:p>
          <a:p>
            <a:pPr rtl="0" eaLnBrk="1" latinLnBrk="0" hangingPunct="1"/>
            <a:r>
              <a:rPr lang="en-US" sz="1600" i="1" kern="1200" dirty="0">
                <a:solidFill>
                  <a:srgbClr val="FFFFFF"/>
                </a:solidFill>
                <a:effectLst/>
                <a:latin typeface="+mn-lt"/>
                <a:ea typeface="Open Sans" panose="020B0606030504020204" pitchFamily="34" charset="0"/>
                <a:cs typeface="Open Sans" panose="020B0606030504020204" pitchFamily="34" charset="0"/>
              </a:rPr>
              <a:t>Statewide Program of Study</a:t>
            </a:r>
            <a:endParaRPr lang="en-US" sz="1600" dirty="0">
              <a:effectLst/>
              <a:latin typeface="+mn-lt"/>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641356"/>
            <a:ext cx="6712687" cy="553998"/>
          </a:xfrm>
          <a:prstGeom prst="rect">
            <a:avLst/>
          </a:prstGeom>
          <a:noFill/>
        </p:spPr>
        <p:txBody>
          <a:bodyPr wrap="square" lIns="91440" tIns="45720" rIns="91440" bIns="45720" rtlCol="0" anchor="t">
            <a:spAutoFit/>
          </a:bodyPr>
          <a:lstStyle/>
          <a:p>
            <a:r>
              <a:rPr lang="en-US" sz="1000" dirty="0"/>
              <a:t>The Culinary Arts program of study introduces CTE learners to occupations and educational opportunities related to the planning, directing, or coordinating activities of a food and beverage organization or department. This program of study also explores opportunities involved in directing and participating in the preparation and cooking of food.</a:t>
            </a:r>
            <a:endParaRPr lang="en-US" dirty="0"/>
          </a:p>
        </p:txBody>
      </p:sp>
      <p:sp>
        <p:nvSpPr>
          <p:cNvPr id="21" name="TextBox 20">
            <a:extLst>
              <a:ext uri="{FF2B5EF4-FFF2-40B4-BE49-F238E27FC236}">
                <a16:creationId xmlns:a16="http://schemas.microsoft.com/office/drawing/2014/main" id="{77D1060B-498D-5699-38A4-622C19750F17}"/>
              </a:ext>
            </a:extLst>
          </p:cNvPr>
          <p:cNvSpPr txBox="1"/>
          <p:nvPr/>
        </p:nvSpPr>
        <p:spPr>
          <a:xfrm>
            <a:off x="356261" y="2348285"/>
            <a:ext cx="3072739" cy="2369880"/>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a:rPr>
              <a:t>Secondary Courses for High School Credit</a:t>
            </a:r>
          </a:p>
          <a:p>
            <a:pPr marL="0" marR="0">
              <a:spcBef>
                <a:spcPts val="0"/>
              </a:spcBef>
            </a:pPr>
            <a:endParaRPr lang="en-US" sz="1200" b="1" dirty="0">
              <a:effectLst/>
              <a:ea typeface="Calibri" panose="020F0502020204030204" pitchFamily="34" charset="0"/>
              <a:cs typeface="Times New Roman"/>
            </a:endParaRPr>
          </a:p>
          <a:p>
            <a:pPr marL="0" marR="0">
              <a:spcBef>
                <a:spcPts val="0"/>
              </a:spcBef>
            </a:pPr>
            <a:r>
              <a:rPr lang="en-US" sz="1200" b="1" dirty="0">
                <a:effectLst/>
                <a:ea typeface="Calibri" panose="020F0502020204030204" pitchFamily="34" charset="0"/>
                <a:cs typeface="Times New Roman"/>
              </a:rPr>
              <a:t>1	</a:t>
            </a:r>
            <a:r>
              <a:rPr lang="en-US" sz="1200" dirty="0">
                <a:ea typeface="+mn-lt"/>
                <a:cs typeface="+mn-lt"/>
              </a:rPr>
              <a:t>Introduction to Culinary Arts</a:t>
            </a:r>
            <a:endParaRPr lang="en-US" sz="1200" dirty="0">
              <a:cs typeface="Calibri"/>
            </a:endParaRPr>
          </a:p>
          <a:p>
            <a:endParaRPr lang="en-US" sz="1200" dirty="0">
              <a:ea typeface="Calibri"/>
              <a:cs typeface="Calibri"/>
            </a:endParaRPr>
          </a:p>
          <a:p>
            <a:pPr marR="0" lvl="0">
              <a:spcBef>
                <a:spcPts val="0"/>
              </a:spcBef>
            </a:pPr>
            <a:r>
              <a:rPr lang="en-US" sz="1200" b="1" dirty="0">
                <a:effectLst/>
                <a:ea typeface="Calibri" panose="020F0502020204030204" pitchFamily="34" charset="0"/>
                <a:cs typeface="Times New Roman"/>
              </a:rPr>
              <a:t>2	</a:t>
            </a:r>
            <a:r>
              <a:rPr lang="en-US" sz="1200" dirty="0">
                <a:ea typeface="+mn-lt"/>
                <a:cs typeface="+mn-lt"/>
              </a:rPr>
              <a:t>Culinary Arts </a:t>
            </a:r>
          </a:p>
          <a:p>
            <a:pPr marR="0" lvl="0">
              <a:spcBef>
                <a:spcPts val="0"/>
              </a:spcBef>
            </a:pPr>
            <a:endParaRPr lang="en-US" sz="1200" b="1" dirty="0">
              <a:effectLst/>
              <a:ea typeface="Calibri" panose="020F0502020204030204" pitchFamily="34" charset="0"/>
              <a:cs typeface="Times New Roman"/>
            </a:endParaRPr>
          </a:p>
          <a:p>
            <a:pPr marR="0" lvl="0">
              <a:spcBef>
                <a:spcPts val="0"/>
              </a:spcBef>
            </a:pPr>
            <a:r>
              <a:rPr lang="en-US" sz="1200" b="1" dirty="0">
                <a:effectLst/>
                <a:ea typeface="Calibri" panose="020F0502020204030204" pitchFamily="34" charset="0"/>
                <a:cs typeface="Times New Roman"/>
              </a:rPr>
              <a:t>3	</a:t>
            </a:r>
            <a:r>
              <a:rPr lang="en-US" sz="1200" dirty="0">
                <a:ea typeface="+mn-lt"/>
                <a:cs typeface="+mn-lt"/>
              </a:rPr>
              <a:t>Advanced Culinary Arts</a:t>
            </a:r>
            <a:endParaRPr lang="en-US" sz="1200" dirty="0"/>
          </a:p>
          <a:p>
            <a:pPr marR="0" lvl="0">
              <a:spcBef>
                <a:spcPts val="0"/>
              </a:spcBef>
            </a:pPr>
            <a:endParaRPr lang="en-US" sz="1200" dirty="0">
              <a:ea typeface="+mn-lt"/>
              <a:cs typeface="+mn-lt"/>
            </a:endParaRPr>
          </a:p>
          <a:p>
            <a:pPr marR="0" lvl="0">
              <a:spcBef>
                <a:spcPts val="0"/>
              </a:spcBef>
            </a:pPr>
            <a:r>
              <a:rPr lang="en-US" sz="1200" b="1" dirty="0">
                <a:ea typeface="+mn-lt"/>
                <a:cs typeface="+mn-lt"/>
              </a:rPr>
              <a:t>4	</a:t>
            </a:r>
            <a:r>
              <a:rPr lang="en-US" sz="1200" dirty="0">
                <a:ea typeface="+mn-lt"/>
                <a:cs typeface="+mn-lt"/>
              </a:rPr>
              <a:t>Practicum in Culinary Arts</a:t>
            </a:r>
          </a:p>
          <a:p>
            <a:pPr marR="0" lvl="0">
              <a:spcBef>
                <a:spcPts val="0"/>
              </a:spcBef>
            </a:pPr>
            <a:endParaRPr lang="en-US" sz="200" dirty="0">
              <a:ea typeface="+mn-lt"/>
              <a:cs typeface="+mn-lt"/>
            </a:endParaRPr>
          </a:p>
          <a:p>
            <a:pPr marR="0" lvl="0" algn="ctr">
              <a:spcBef>
                <a:spcPts val="0"/>
              </a:spcBef>
            </a:pPr>
            <a:r>
              <a:rPr lang="en-US" sz="1200" b="1" dirty="0">
                <a:ea typeface="+mn-lt"/>
                <a:cs typeface="+mn-lt"/>
              </a:rPr>
              <a:t>OR</a:t>
            </a:r>
          </a:p>
          <a:p>
            <a:pPr marR="0" lvl="0" algn="ctr">
              <a:spcBef>
                <a:spcPts val="0"/>
              </a:spcBef>
            </a:pPr>
            <a:endParaRPr lang="en-US" sz="200" b="1" dirty="0">
              <a:ea typeface="+mn-lt"/>
              <a:cs typeface="+mn-lt"/>
            </a:endParaRPr>
          </a:p>
          <a:p>
            <a:r>
              <a:rPr lang="en-US" sz="1200" dirty="0">
                <a:ea typeface="+mn-lt"/>
                <a:cs typeface="+mn-lt"/>
              </a:rPr>
              <a:t>	Food Science</a:t>
            </a:r>
          </a:p>
          <a:p>
            <a:endParaRPr lang="en-US" sz="1200" dirty="0">
              <a:ea typeface="+mn-lt"/>
              <a:cs typeface="+mn-lt"/>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347354" y="4794544"/>
            <a:ext cx="3072739" cy="2431435"/>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panose="02020603050405020304" pitchFamily="18" charset="0"/>
              </a:rPr>
              <a:t>Associates Degrees</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800" dirty="0">
                <a:ea typeface="+mn-lt"/>
                <a:cs typeface="+mn-lt"/>
              </a:rPr>
              <a:t>Hotel and Restaurant Management</a:t>
            </a:r>
            <a:endParaRPr lang="en-US" sz="800" dirty="0">
              <a:effectLst/>
              <a:ea typeface="+mn-lt"/>
              <a:cs typeface="+mn-lt"/>
            </a:endParaRPr>
          </a:p>
          <a:p>
            <a:pPr marL="171450" indent="-171450">
              <a:buFont typeface="Arial" panose="020B0604020202020204" pitchFamily="34" charset="0"/>
              <a:buChar char="•"/>
            </a:pPr>
            <a:r>
              <a:rPr lang="en-US" sz="800" dirty="0">
                <a:ea typeface="+mn-lt"/>
                <a:cs typeface="+mn-lt"/>
              </a:rPr>
              <a:t>Restaurant Culinary and Catering Management</a:t>
            </a:r>
          </a:p>
          <a:p>
            <a:pPr marL="171450" indent="-171450">
              <a:buFont typeface="Arial" panose="020B0604020202020204" pitchFamily="34" charset="0"/>
              <a:buChar char="•"/>
            </a:pPr>
            <a:r>
              <a:rPr lang="en-US" sz="800" dirty="0">
                <a:ea typeface="+mn-lt"/>
                <a:cs typeface="+mn-lt"/>
              </a:rPr>
              <a:t>Hospitality Administration/ Management, General</a:t>
            </a:r>
            <a:endParaRPr lang="en-US" sz="800" dirty="0">
              <a:solidFill>
                <a:srgbClr val="000000"/>
              </a:solidFill>
              <a:ea typeface="Calibri" panose="020F0502020204030204" pitchFamily="34" charset="0"/>
              <a:cs typeface="Calibri"/>
            </a:endParaRPr>
          </a:p>
          <a:p>
            <a:pPr marL="171450" indent="-171450">
              <a:buFont typeface="Arial" panose="020B0604020202020204" pitchFamily="34" charset="0"/>
              <a:buChar char="•"/>
            </a:pPr>
            <a:r>
              <a:rPr lang="en-US" sz="800" dirty="0">
                <a:ea typeface="+mn-lt"/>
                <a:cs typeface="+mn-lt"/>
              </a:rPr>
              <a:t>Culinary Arts/ Chef Training</a:t>
            </a:r>
            <a:endParaRPr lang="en-US" sz="800" dirty="0">
              <a:solidFill>
                <a:srgbClr val="000000"/>
              </a:solidFill>
              <a:ea typeface="Calibri" panose="020F0502020204030204" pitchFamily="34" charset="0"/>
              <a:cs typeface="Calibri"/>
            </a:endParaRPr>
          </a:p>
          <a:p>
            <a:endParaRPr lang="en-US" sz="800" dirty="0">
              <a:solidFill>
                <a:srgbClr val="000000"/>
              </a:solidFill>
              <a:ea typeface="Calibri" panose="020F0502020204030204" pitchFamily="34" charset="0"/>
              <a:cs typeface="Calibri"/>
            </a:endParaRPr>
          </a:p>
          <a:p>
            <a:pPr marR="0" lvl="0">
              <a:spcBef>
                <a:spcPts val="0"/>
              </a:spcBef>
            </a:pPr>
            <a:r>
              <a:rPr lang="en-US" sz="900" b="1" dirty="0">
                <a:effectLst/>
                <a:ea typeface="Calibri" panose="020F0502020204030204" pitchFamily="34" charset="0"/>
                <a:cs typeface="Times New Roman" panose="02020603050405020304" pitchFamily="18" charset="0"/>
              </a:rPr>
              <a:t>Bachelor’s Degrees</a:t>
            </a:r>
          </a:p>
          <a:p>
            <a:pPr marL="171450" indent="-171450">
              <a:buFont typeface="Arial" panose="020B0604020202020204" pitchFamily="34" charset="0"/>
              <a:buChar char="•"/>
            </a:pPr>
            <a:r>
              <a:rPr lang="en-US" sz="800" dirty="0">
                <a:ea typeface="+mn-lt"/>
                <a:cs typeface="+mn-lt"/>
              </a:rPr>
              <a:t>Hotel and Restaurant Management</a:t>
            </a:r>
            <a:endParaRPr lang="en-US" sz="800" dirty="0">
              <a:effectLst/>
              <a:ea typeface="+mn-lt"/>
              <a:cs typeface="+mn-lt"/>
            </a:endParaRPr>
          </a:p>
          <a:p>
            <a:pPr marL="171450" indent="-171450">
              <a:buFont typeface="Arial" panose="020B0604020202020204" pitchFamily="34" charset="0"/>
              <a:buChar char="•"/>
            </a:pPr>
            <a:r>
              <a:rPr lang="en-US" sz="800" dirty="0">
                <a:ea typeface="+mn-lt"/>
                <a:cs typeface="+mn-lt"/>
              </a:rPr>
              <a:t>Food Service Systems Administration/ Management</a:t>
            </a:r>
            <a:endParaRPr lang="en-US" sz="800" dirty="0">
              <a:effectLst/>
              <a:ea typeface="+mn-lt"/>
              <a:cs typeface="+mn-lt"/>
            </a:endParaRPr>
          </a:p>
          <a:p>
            <a:pPr marL="171450" indent="-171450">
              <a:buFont typeface="Arial" panose="020B0604020202020204" pitchFamily="34" charset="0"/>
              <a:buChar char="•"/>
            </a:pPr>
            <a:r>
              <a:rPr lang="en-US" sz="800" dirty="0">
                <a:ea typeface="+mn-lt"/>
                <a:cs typeface="+mn-lt"/>
              </a:rPr>
              <a:t>Hospitality Administration/ Management, General</a:t>
            </a:r>
            <a:endParaRPr lang="en-US" sz="800" dirty="0">
              <a:solidFill>
                <a:srgbClr val="000000"/>
              </a:solidFill>
              <a:effectLst/>
              <a:ea typeface="Calibri" panose="020F0502020204030204" pitchFamily="34" charset="0"/>
              <a:cs typeface="Calibri"/>
            </a:endParaRPr>
          </a:p>
          <a:p>
            <a:pPr marL="171450" indent="-171450">
              <a:buFont typeface="Arial" panose="020B0604020202020204" pitchFamily="34" charset="0"/>
              <a:buChar char="•"/>
            </a:pPr>
            <a:r>
              <a:rPr lang="en-US" sz="800" dirty="0">
                <a:ea typeface="+mn-lt"/>
                <a:cs typeface="+mn-lt"/>
              </a:rPr>
              <a:t>Culinary Science and Food Service Management</a:t>
            </a:r>
            <a:endParaRPr lang="en-US" sz="800" dirty="0">
              <a:solidFill>
                <a:srgbClr val="000000"/>
              </a:solidFill>
              <a:ea typeface="Calibri" panose="020F0502020204030204" pitchFamily="34" charset="0"/>
              <a:cs typeface="Calibri"/>
            </a:endParaRP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Master’s, Doctoral, and Professional Degrees</a:t>
            </a:r>
          </a:p>
          <a:p>
            <a:pPr marL="171450" indent="-171450">
              <a:buFont typeface="Arial" panose="020B0604020202020204" pitchFamily="34" charset="0"/>
              <a:buChar char="•"/>
            </a:pPr>
            <a:r>
              <a:rPr lang="en-US" sz="800" dirty="0">
                <a:ea typeface="+mn-lt"/>
                <a:cs typeface="+mn-lt"/>
              </a:rPr>
              <a:t>Hotel and Restaurant Management</a:t>
            </a:r>
            <a:endParaRPr lang="en-US" sz="800" dirty="0">
              <a:effectLst/>
              <a:ea typeface="+mn-lt"/>
              <a:cs typeface="+mn-lt"/>
            </a:endParaRPr>
          </a:p>
          <a:p>
            <a:pPr marL="171450" indent="-171450">
              <a:buFont typeface="Arial" panose="020B0604020202020204" pitchFamily="34" charset="0"/>
              <a:buChar char="•"/>
            </a:pPr>
            <a:r>
              <a:rPr lang="en-US" sz="800" dirty="0">
                <a:ea typeface="+mn-lt"/>
                <a:cs typeface="+mn-lt"/>
              </a:rPr>
              <a:t>Food Service Systems Administration/ Management</a:t>
            </a:r>
          </a:p>
          <a:p>
            <a:pPr marL="171450" indent="-171450">
              <a:buFont typeface="Arial" panose="020B0604020202020204" pitchFamily="34" charset="0"/>
              <a:buChar char="•"/>
            </a:pPr>
            <a:r>
              <a:rPr lang="en-US" sz="800" dirty="0">
                <a:ea typeface="+mn-lt"/>
                <a:cs typeface="+mn-lt"/>
              </a:rPr>
              <a:t>Hospitality Administration/ Management, General</a:t>
            </a:r>
          </a:p>
          <a:p>
            <a:pPr marL="171450" indent="-171450">
              <a:buFont typeface="Arial" panose="020B0604020202020204" pitchFamily="34" charset="0"/>
              <a:buChar char="•"/>
            </a:pPr>
            <a:r>
              <a:rPr lang="en-US" sz="800" dirty="0">
                <a:ea typeface="+mn-lt"/>
                <a:cs typeface="+mn-lt"/>
              </a:rPr>
              <a:t>Business Administration Management, General</a:t>
            </a:r>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4" y="2159339"/>
            <a:ext cx="2600690" cy="461665"/>
          </a:xfrm>
          <a:prstGeom prst="rect">
            <a:avLst/>
          </a:prstGeom>
          <a:noFill/>
        </p:spPr>
        <p:txBody>
          <a:bodyPr wrap="square" lIns="91440" tIns="45720" rIns="91440" bIns="45720" rtlCol="0" anchor="t">
            <a:spAutoFit/>
          </a:bodyPr>
          <a:lstStyle/>
          <a:p>
            <a:pPr marL="0" marR="0" algn="ctr">
              <a:spcBef>
                <a:spcPts val="0"/>
              </a:spcBef>
            </a:pPr>
            <a:r>
              <a:rPr lang="en-US" sz="1200" b="1" dirty="0">
                <a:solidFill>
                  <a:srgbClr val="0D6CB9"/>
                </a:solidFill>
                <a:effectLst/>
                <a:ea typeface="Calibri" panose="020F0502020204030204" pitchFamily="34" charset="0"/>
                <a:cs typeface="Times New Roman" panose="02020603050405020304" pitchFamily="18" charset="0"/>
              </a:rPr>
              <a:t>Work-Based Learning and </a:t>
            </a: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490782796"/>
              </p:ext>
            </p:extLst>
          </p:nvPr>
        </p:nvGraphicFramePr>
        <p:xfrm>
          <a:off x="3876039" y="2603725"/>
          <a:ext cx="2853956" cy="1488706"/>
        </p:xfrm>
        <a:graphic>
          <a:graphicData uri="http://schemas.openxmlformats.org/drawingml/2006/table">
            <a:tbl>
              <a:tblPr firstRow="1" bandRow="1">
                <a:tableStyleId>{5C22544A-7EE6-4342-B048-85BDC9FD1C3A}</a:tableStyleId>
              </a:tblPr>
              <a:tblGrid>
                <a:gridCol w="1426978">
                  <a:extLst>
                    <a:ext uri="{9D8B030D-6E8A-4147-A177-3AD203B41FA5}">
                      <a16:colId xmlns:a16="http://schemas.microsoft.com/office/drawing/2014/main" val="2083587555"/>
                    </a:ext>
                  </a:extLst>
                </a:gridCol>
                <a:gridCol w="1426978">
                  <a:extLst>
                    <a:ext uri="{9D8B030D-6E8A-4147-A177-3AD203B41FA5}">
                      <a16:colId xmlns:a16="http://schemas.microsoft.com/office/drawing/2014/main" val="3749205641"/>
                    </a:ext>
                  </a:extLst>
                </a:gridCol>
              </a:tblGrid>
              <a:tr h="335834">
                <a:tc>
                  <a:txBody>
                    <a:bodyPr/>
                    <a:lstStyle/>
                    <a:p>
                      <a:pPr algn="ctr"/>
                      <a:r>
                        <a:rPr lang="en-US" sz="900" dirty="0"/>
                        <a:t>Exploration Activities</a:t>
                      </a:r>
                    </a:p>
                  </a:txBody>
                  <a:tcPr anchor="ctr">
                    <a:solidFill>
                      <a:srgbClr val="DD0000"/>
                    </a:solidFill>
                  </a:tcPr>
                </a:tc>
                <a:tc>
                  <a:txBody>
                    <a:bodyPr/>
                    <a:lstStyle/>
                    <a:p>
                      <a:pPr algn="ctr"/>
                      <a:r>
                        <a:rPr lang="en-US" sz="900" dirty="0"/>
                        <a:t>Work-Based Learning Activities</a:t>
                      </a:r>
                    </a:p>
                  </a:txBody>
                  <a:tcPr anchor="ctr">
                    <a:solidFill>
                      <a:srgbClr val="DD0000"/>
                    </a:solidFill>
                  </a:tcPr>
                </a:tc>
                <a:extLst>
                  <a:ext uri="{0D108BD9-81ED-4DB2-BD59-A6C34878D82A}">
                    <a16:rowId xmlns:a16="http://schemas.microsoft.com/office/drawing/2014/main" val="2788444287"/>
                  </a:ext>
                </a:extLst>
              </a:tr>
              <a:tr h="1122946">
                <a:tc>
                  <a:txBody>
                    <a:bodyPr/>
                    <a:lstStyle/>
                    <a:p>
                      <a:pPr marL="171450" indent="-171450" algn="l">
                        <a:buFont typeface="Arial" panose="020B0604020202020204" pitchFamily="34" charset="0"/>
                        <a:buChar char="•"/>
                      </a:pPr>
                      <a:r>
                        <a:rPr lang="en-US" sz="900" b="0" i="0" u="none" strike="noStrike" noProof="0" dirty="0">
                          <a:latin typeface="Calibri"/>
                        </a:rPr>
                        <a:t>Participate in Family, Career, and Community Leaders of America, SkillsUSA, or the </a:t>
                      </a:r>
                      <a:r>
                        <a:rPr lang="en-US" sz="900" b="0" i="0" u="none" strike="noStrike" noProof="0" dirty="0"/>
                        <a:t>Texas Restaurant Association</a:t>
                      </a:r>
                      <a:endParaRPr lang="en-US" sz="900" b="0" i="0" u="none" strike="noStrike" noProof="0" dirty="0">
                        <a:latin typeface="Calibri"/>
                      </a:endParaRPr>
                    </a:p>
                  </a:txBody>
                  <a:tcPr>
                    <a:noFill/>
                  </a:tcPr>
                </a:tc>
                <a:tc>
                  <a:txBody>
                    <a:bodyPr/>
                    <a:lstStyle/>
                    <a:p>
                      <a:pPr marL="171450" lvl="0" indent="-171450" algn="l">
                        <a:buFont typeface="Arial" panose="020B0604020202020204" pitchFamily="34" charset="0"/>
                        <a:buChar char="•"/>
                      </a:pPr>
                      <a:r>
                        <a:rPr lang="en-US" sz="900" b="0" i="0" u="none" strike="noStrike" noProof="0" dirty="0">
                          <a:latin typeface="Calibri"/>
                        </a:rPr>
                        <a:t>Plan a catering event or work for a catering company</a:t>
                      </a:r>
                      <a:endParaRPr lang="en-US" sz="900" dirty="0"/>
                    </a:p>
                    <a:p>
                      <a:pPr marL="171450" indent="-171450" algn="l">
                        <a:buFont typeface="Arial" panose="020B0604020202020204" pitchFamily="34" charset="0"/>
                        <a:buChar char="•"/>
                      </a:pPr>
                      <a:r>
                        <a:rPr lang="en-US" sz="900" b="0" i="0" u="none" strike="noStrike" noProof="0" dirty="0">
                          <a:latin typeface="Calibri"/>
                        </a:rPr>
                        <a:t>Participate in a cooking course</a:t>
                      </a:r>
                    </a:p>
                    <a:p>
                      <a:pPr marL="171450" indent="-171450" algn="l">
                        <a:buFont typeface="Arial" panose="020B0604020202020204" pitchFamily="34" charset="0"/>
                        <a:buChar char="•"/>
                      </a:pPr>
                      <a:r>
                        <a:rPr lang="en-US" sz="900" b="0" i="0" u="none" strike="noStrike" noProof="0" dirty="0">
                          <a:latin typeface="Calibri"/>
                        </a:rPr>
                        <a:t>Work in a restaurant</a:t>
                      </a:r>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876038" y="4419450"/>
            <a:ext cx="2853957" cy="618925"/>
          </a:xfrm>
          <a:prstGeom prst="rect">
            <a:avLst/>
          </a:prstGeom>
          <a:noFill/>
        </p:spPr>
        <p:txBody>
          <a:bodyPr wrap="square" lIns="91440" tIns="45720" rIns="91440" bIns="45720" rtlCol="0" anchor="t">
            <a:norm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a:rPr>
              <a:t>Industry-Based Certifications</a:t>
            </a:r>
            <a:endParaRPr lang="en-US" sz="1200" b="1" dirty="0">
              <a:solidFill>
                <a:srgbClr val="0D6CB9"/>
              </a:solidFill>
              <a:ea typeface="Calibri" panose="020F0502020204030204" pitchFamily="34" charset="0"/>
              <a:cs typeface="Times New Roman"/>
            </a:endParaRPr>
          </a:p>
          <a:p>
            <a:pPr marL="171450" indent="-171450">
              <a:buFont typeface="Arial"/>
              <a:buChar char="•"/>
            </a:pPr>
            <a:r>
              <a:rPr lang="en-US" sz="1200" dirty="0">
                <a:ea typeface="+mn-lt"/>
                <a:cs typeface="+mn-lt"/>
              </a:rPr>
              <a:t>Food Protection Manager Certification</a:t>
            </a:r>
          </a:p>
          <a:p>
            <a:endParaRPr lang="en-US" sz="1200" dirty="0">
              <a:ea typeface="+mn-lt"/>
              <a:cs typeface="+mn-lt"/>
            </a:endParaRPr>
          </a:p>
          <a:p>
            <a:endParaRPr lang="en-US" sz="1200" dirty="0">
              <a:cs typeface="Calibri" panose="020F0502020204030204"/>
            </a:endParaRPr>
          </a:p>
          <a:p>
            <a:endParaRPr lang="en-US" sz="1200" dirty="0">
              <a:effectLst/>
              <a:ea typeface="Calibri" panose="020F0502020204030204" pitchFamily="34" charset="0"/>
              <a:cs typeface="Times New Roman" panose="02020603050405020304" pitchFamily="18" charset="0"/>
            </a:endParaRP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57114" y="7430350"/>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2074607718"/>
              </p:ext>
            </p:extLst>
          </p:nvPr>
        </p:nvGraphicFramePr>
        <p:xfrm>
          <a:off x="397729" y="7670786"/>
          <a:ext cx="6149413" cy="86868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a:t>Occupations</a:t>
                      </a:r>
                    </a:p>
                  </a:txBody>
                  <a:tcPr>
                    <a:solidFill>
                      <a:srgbClr val="DD0000"/>
                    </a:solidFill>
                  </a:tcPr>
                </a:tc>
                <a:tc>
                  <a:txBody>
                    <a:bodyPr/>
                    <a:lstStyle/>
                    <a:p>
                      <a:pPr algn="ctr"/>
                      <a:r>
                        <a:rPr lang="en-US" sz="900"/>
                        <a:t>Median Wage</a:t>
                      </a:r>
                    </a:p>
                  </a:txBody>
                  <a:tcPr anchor="ctr">
                    <a:solidFill>
                      <a:srgbClr val="DD0000"/>
                    </a:solidFill>
                  </a:tcPr>
                </a:tc>
                <a:tc>
                  <a:txBody>
                    <a:bodyPr/>
                    <a:lstStyle/>
                    <a:p>
                      <a:pPr algn="ctr"/>
                      <a:r>
                        <a:rPr lang="en-US" sz="900"/>
                        <a:t>Annual Openings</a:t>
                      </a:r>
                    </a:p>
                  </a:txBody>
                  <a:tcPr anchor="ctr">
                    <a:solidFill>
                      <a:srgbClr val="DD0000"/>
                    </a:solidFill>
                  </a:tcPr>
                </a:tc>
                <a:tc>
                  <a:txBody>
                    <a:bodyPr/>
                    <a:lstStyle/>
                    <a:p>
                      <a:pPr algn="ctr"/>
                      <a:r>
                        <a:rPr lang="en-US" sz="900"/>
                        <a:t>% Growth</a:t>
                      </a:r>
                    </a:p>
                  </a:txBody>
                  <a:tcPr anchor="ctr">
                    <a:solidFill>
                      <a:srgbClr val="DD0000"/>
                    </a:solidFill>
                  </a:tcPr>
                </a:tc>
                <a:extLst>
                  <a:ext uri="{0D108BD9-81ED-4DB2-BD59-A6C34878D82A}">
                    <a16:rowId xmlns:a16="http://schemas.microsoft.com/office/drawing/2014/main" val="2788444287"/>
                  </a:ext>
                </a:extLst>
              </a:tr>
              <a:tr h="182880">
                <a:tc>
                  <a:txBody>
                    <a:bodyPr/>
                    <a:lstStyle/>
                    <a:p>
                      <a:pPr marL="0" lvl="0" indent="0" algn="l">
                        <a:buNone/>
                      </a:pPr>
                      <a:r>
                        <a:rPr lang="en-US" sz="800" b="0" i="0" u="none" strike="noStrike" noProof="0">
                          <a:latin typeface="Calibri"/>
                        </a:rPr>
                        <a:t>Food and Beverage Managers</a:t>
                      </a:r>
                      <a:endParaRPr lang="en-US" sz="800"/>
                    </a:p>
                  </a:txBody>
                  <a:tcPr anchor="ctr">
                    <a:solidFill>
                      <a:srgbClr val="DD0000">
                        <a:alpha val="20000"/>
                      </a:srgbClr>
                    </a:solidFill>
                  </a:tcPr>
                </a:tc>
                <a:tc>
                  <a:txBody>
                    <a:bodyPr/>
                    <a:lstStyle/>
                    <a:p>
                      <a:pPr marL="0" lvl="0" indent="0" algn="ctr">
                        <a:buNone/>
                      </a:pPr>
                      <a:r>
                        <a:rPr lang="en-US" sz="800" b="0" i="0" u="none" strike="noStrike" noProof="0">
                          <a:latin typeface="Calibri"/>
                        </a:rPr>
                        <a:t>$55,619</a:t>
                      </a:r>
                      <a:endParaRPr lang="en-US" sz="800"/>
                    </a:p>
                  </a:txBody>
                  <a:tcPr anchor="ctr">
                    <a:noFill/>
                  </a:tcPr>
                </a:tc>
                <a:tc>
                  <a:txBody>
                    <a:bodyPr/>
                    <a:lstStyle/>
                    <a:p>
                      <a:pPr marL="0" lvl="0" indent="0" algn="ctr">
                        <a:buNone/>
                      </a:pPr>
                      <a:r>
                        <a:rPr lang="en-US" sz="800" b="0" i="0" u="none" strike="noStrike" noProof="0">
                          <a:latin typeface="Calibri"/>
                        </a:rPr>
                        <a:t>1,561 </a:t>
                      </a:r>
                      <a:endParaRPr lang="en-US" sz="800"/>
                    </a:p>
                  </a:txBody>
                  <a:tcPr anchor="ctr">
                    <a:noFill/>
                  </a:tcPr>
                </a:tc>
                <a:tc>
                  <a:txBody>
                    <a:bodyPr/>
                    <a:lstStyle/>
                    <a:p>
                      <a:pPr marL="0" lvl="0" indent="0" algn="ctr">
                        <a:buNone/>
                      </a:pPr>
                      <a:r>
                        <a:rPr lang="en-US" sz="800" b="0" i="0" u="none" strike="noStrike" noProof="0">
                          <a:latin typeface="Calibri"/>
                        </a:rPr>
                        <a:t>28%</a:t>
                      </a:r>
                      <a:endParaRPr lang="en-US" sz="800"/>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800" b="0" i="0" u="none" strike="noStrike" noProof="0">
                          <a:latin typeface="Calibri"/>
                        </a:rPr>
                        <a:t>Chef and Head Cooks</a:t>
                      </a:r>
                      <a:endParaRPr lang="en-US" sz="800"/>
                    </a:p>
                  </a:txBody>
                  <a:tcPr anchor="ctr">
                    <a:solidFill>
                      <a:srgbClr val="DD0000">
                        <a:alpha val="20000"/>
                      </a:srgbClr>
                    </a:solidFill>
                  </a:tcPr>
                </a:tc>
                <a:tc>
                  <a:txBody>
                    <a:bodyPr/>
                    <a:lstStyle/>
                    <a:p>
                      <a:pPr marL="0" lvl="0" indent="0" algn="ctr">
                        <a:buNone/>
                      </a:pPr>
                      <a:r>
                        <a:rPr lang="en-US" sz="800" b="0" i="0" u="none" strike="noStrike" noProof="0">
                          <a:latin typeface="Calibri"/>
                        </a:rPr>
                        <a:t>$43,285</a:t>
                      </a:r>
                      <a:endParaRPr lang="en-US" sz="800"/>
                    </a:p>
                  </a:txBody>
                  <a:tcPr anchor="ctr">
                    <a:noFill/>
                  </a:tcPr>
                </a:tc>
                <a:tc>
                  <a:txBody>
                    <a:bodyPr/>
                    <a:lstStyle/>
                    <a:p>
                      <a:pPr marL="0" lvl="0" indent="0" algn="ctr">
                        <a:buNone/>
                      </a:pPr>
                      <a:r>
                        <a:rPr lang="en-US" sz="800" b="0" i="0" u="none" strike="noStrike" noProof="0">
                          <a:latin typeface="Calibri"/>
                        </a:rPr>
                        <a:t>1,366</a:t>
                      </a:r>
                      <a:endParaRPr lang="en-US" sz="800"/>
                    </a:p>
                  </a:txBody>
                  <a:tcPr anchor="ctr">
                    <a:noFill/>
                  </a:tcPr>
                </a:tc>
                <a:tc>
                  <a:txBody>
                    <a:bodyPr/>
                    <a:lstStyle/>
                    <a:p>
                      <a:pPr marL="0" lvl="0" indent="0" algn="ctr">
                        <a:buNone/>
                      </a:pPr>
                      <a:r>
                        <a:rPr lang="en-US" sz="800" b="0" i="0" u="none" strike="noStrike" noProof="0">
                          <a:latin typeface="Calibri"/>
                        </a:rPr>
                        <a:t>25%</a:t>
                      </a:r>
                      <a:endParaRPr lang="en-US" sz="800"/>
                    </a:p>
                  </a:txBody>
                  <a:tcPr anchor="ctr">
                    <a:noFill/>
                  </a:tcPr>
                </a:tc>
                <a:extLst>
                  <a:ext uri="{0D108BD9-81ED-4DB2-BD59-A6C34878D82A}">
                    <a16:rowId xmlns:a16="http://schemas.microsoft.com/office/drawing/2014/main" val="1200388448"/>
                  </a:ext>
                </a:extLst>
              </a:tr>
              <a:tr h="182880">
                <a:tc>
                  <a:txBody>
                    <a:bodyPr/>
                    <a:lstStyle/>
                    <a:p>
                      <a:pPr marL="0" lvl="0" indent="0" algn="l">
                        <a:buNone/>
                      </a:pPr>
                      <a:r>
                        <a:rPr lang="en-US" sz="800" b="0" i="0" u="none" strike="noStrike" noProof="0">
                          <a:latin typeface="Calibri"/>
                        </a:rPr>
                        <a:t>Food Science Technicians</a:t>
                      </a:r>
                      <a:endParaRPr lang="en-US" sz="800"/>
                    </a:p>
                  </a:txBody>
                  <a:tcPr anchor="ctr">
                    <a:solidFill>
                      <a:srgbClr val="DD0000">
                        <a:alpha val="20000"/>
                      </a:srgbClr>
                    </a:solidFill>
                  </a:tcPr>
                </a:tc>
                <a:tc>
                  <a:txBody>
                    <a:bodyPr/>
                    <a:lstStyle/>
                    <a:p>
                      <a:pPr marL="0" lvl="0" indent="0" algn="ctr">
                        <a:buNone/>
                      </a:pPr>
                      <a:r>
                        <a:rPr lang="en-US" sz="800" b="0" i="0" u="none" strike="noStrike" noProof="0">
                          <a:latin typeface="Calibri"/>
                        </a:rPr>
                        <a:t>$34,382</a:t>
                      </a:r>
                      <a:endParaRPr lang="en-US" sz="800"/>
                    </a:p>
                  </a:txBody>
                  <a:tcPr anchor="ctr">
                    <a:noFill/>
                  </a:tcPr>
                </a:tc>
                <a:tc>
                  <a:txBody>
                    <a:bodyPr/>
                    <a:lstStyle/>
                    <a:p>
                      <a:pPr marL="0" lvl="0" indent="0" algn="ctr">
                        <a:buNone/>
                      </a:pPr>
                      <a:r>
                        <a:rPr lang="en-US" sz="800" b="0" i="0" u="none" strike="noStrike" noProof="0">
                          <a:latin typeface="Calibri"/>
                        </a:rPr>
                        <a:t>236</a:t>
                      </a:r>
                      <a:endParaRPr lang="en-US" sz="800"/>
                    </a:p>
                  </a:txBody>
                  <a:tcPr anchor="ctr">
                    <a:noFill/>
                  </a:tcPr>
                </a:tc>
                <a:tc>
                  <a:txBody>
                    <a:bodyPr/>
                    <a:lstStyle/>
                    <a:p>
                      <a:pPr marL="0" lvl="0" indent="0" algn="ctr">
                        <a:buNone/>
                      </a:pPr>
                      <a:r>
                        <a:rPr lang="en-US" sz="800" b="0" i="0" u="none" strike="noStrike" noProof="0" dirty="0">
                          <a:latin typeface="Calibri"/>
                        </a:rPr>
                        <a:t>11%</a:t>
                      </a:r>
                      <a:endParaRPr lang="en-US" sz="800" dirty="0"/>
                    </a:p>
                  </a:txBody>
                  <a:tcPr anchor="ctr">
                    <a:noFill/>
                  </a:tcPr>
                </a:tc>
                <a:extLst>
                  <a:ext uri="{0D108BD9-81ED-4DB2-BD59-A6C34878D82A}">
                    <a16:rowId xmlns:a16="http://schemas.microsoft.com/office/drawing/2014/main" val="1446114615"/>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97895" y="8665742"/>
            <a:ext cx="5818910" cy="369332"/>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Times New Roman"/>
              </a:rPr>
              <a:t>Successful completion of the </a:t>
            </a:r>
            <a:r>
              <a:rPr lang="en-US" sz="900" dirty="0">
                <a:ea typeface="Calibri" panose="020F0502020204030204" pitchFamily="34" charset="0"/>
                <a:cs typeface="Times New Roman"/>
              </a:rPr>
              <a:t>Culinary Arts</a:t>
            </a:r>
            <a:r>
              <a:rPr lang="en-US" sz="900" dirty="0">
                <a:effectLst/>
                <a:ea typeface="Calibri" panose="020F0502020204030204" pitchFamily="34" charset="0"/>
                <a:cs typeface="Times New Roman"/>
              </a:rPr>
              <a:t> program of study will fulfill requirements of the Business and Industry endorsement. </a:t>
            </a:r>
            <a:r>
              <a:rPr lang="en-US" sz="900" dirty="0">
                <a:ea typeface="Calibri" panose="020F0502020204030204" pitchFamily="34" charset="0"/>
                <a:cs typeface="Times New Roman"/>
              </a:rPr>
              <a:t>Revised – August 2022</a:t>
            </a:r>
            <a:endParaRPr lang="en-US" sz="9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5918" y="8575015"/>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413698" y="7427482"/>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3937226" y="4198625"/>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0" cy="5065682"/>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48323" y="4682155"/>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72DD0295-F615-8C35-AA28-DCFBAD59A5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84240" y="1016257"/>
            <a:ext cx="628335" cy="664867"/>
          </a:xfrm>
          <a:prstGeom prst="rect">
            <a:avLst/>
          </a:prstGeom>
        </p:spPr>
      </p:pic>
      <p:pic>
        <p:nvPicPr>
          <p:cNvPr id="12" name="Picture 12">
            <a:extLst>
              <a:ext uri="{FF2B5EF4-FFF2-40B4-BE49-F238E27FC236}">
                <a16:creationId xmlns:a16="http://schemas.microsoft.com/office/drawing/2014/main" id="{21330781-4C40-D6DB-C724-A41484112B81}"/>
              </a:ext>
              <a:ext uri="{C183D7F6-B498-43B3-948B-1728B52AA6E4}">
                <adec:decorative xmlns:adec="http://schemas.microsoft.com/office/drawing/2017/decorative" val="1"/>
              </a:ext>
            </a:extLst>
          </p:cNvPr>
          <p:cNvPicPr>
            <a:picLocks noChangeAspect="1"/>
          </p:cNvPicPr>
          <p:nvPr/>
        </p:nvPicPr>
        <p:blipFill rotWithShape="1">
          <a:blip r:embed="rId4"/>
          <a:srcRect l="11116" t="10769" r="11258" b="18461"/>
          <a:stretch/>
        </p:blipFill>
        <p:spPr>
          <a:xfrm>
            <a:off x="3704585" y="1024058"/>
            <a:ext cx="2129384" cy="571198"/>
          </a:xfrm>
          <a:prstGeom prst="rect">
            <a:avLst/>
          </a:prstGeom>
        </p:spPr>
      </p:pic>
      <p:sp>
        <p:nvSpPr>
          <p:cNvPr id="25" name="TextBox 24">
            <a:extLst>
              <a:ext uri="{FF2B5EF4-FFF2-40B4-BE49-F238E27FC236}">
                <a16:creationId xmlns:a16="http://schemas.microsoft.com/office/drawing/2014/main" id="{2F7049A3-F7E3-45A1-BA00-1180AA1FAE0D}"/>
              </a:ext>
            </a:extLst>
          </p:cNvPr>
          <p:cNvSpPr txBox="1"/>
          <p:nvPr/>
        </p:nvSpPr>
        <p:spPr>
          <a:xfrm>
            <a:off x="3901600" y="7150483"/>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Culinary Arts Kitchen</a:t>
            </a:r>
          </a:p>
        </p:txBody>
      </p:sp>
      <p:pic>
        <p:nvPicPr>
          <p:cNvPr id="6" name="Picture 5">
            <a:extLst>
              <a:ext uri="{FF2B5EF4-FFF2-40B4-BE49-F238E27FC236}">
                <a16:creationId xmlns:a16="http://schemas.microsoft.com/office/drawing/2014/main" id="{8556322D-343A-4268-81E5-41A6F98151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3981203" y="5259199"/>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DD00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Culinary Arts</a:t>
            </a:r>
            <a:br>
              <a:rPr lang="en-US" sz="1800" b="1" dirty="0">
                <a:latin typeface="+mn-lt"/>
                <a:ea typeface="Open Sans" panose="020B0606030504020204" pitchFamily="34" charset="0"/>
                <a:cs typeface="Open Sans" panose="020B0606030504020204" pitchFamily="34" charset="0"/>
              </a:rPr>
            </a:br>
            <a:r>
              <a:rPr lang="en-US" sz="1800" b="1">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3460338083"/>
              </p:ext>
            </p:extLst>
          </p:nvPr>
        </p:nvGraphicFramePr>
        <p:xfrm>
          <a:off x="185929" y="997074"/>
          <a:ext cx="6480696" cy="2377440"/>
        </p:xfrm>
        <a:graphic>
          <a:graphicData uri="http://schemas.openxmlformats.org/drawingml/2006/table">
            <a:tbl>
              <a:tblPr firstRow="1" bandRow="1">
                <a:tableStyleId>{5C22544A-7EE6-4342-B048-85BDC9FD1C3A}</a:tableStyleId>
              </a:tblPr>
              <a:tblGrid>
                <a:gridCol w="2042234">
                  <a:extLst>
                    <a:ext uri="{9D8B030D-6E8A-4147-A177-3AD203B41FA5}">
                      <a16:colId xmlns:a16="http://schemas.microsoft.com/office/drawing/2014/main" val="2083587555"/>
                    </a:ext>
                  </a:extLst>
                </a:gridCol>
                <a:gridCol w="1778720">
                  <a:extLst>
                    <a:ext uri="{9D8B030D-6E8A-4147-A177-3AD203B41FA5}">
                      <a16:colId xmlns:a16="http://schemas.microsoft.com/office/drawing/2014/main" val="3749205641"/>
                    </a:ext>
                  </a:extLst>
                </a:gridCol>
                <a:gridCol w="1561713">
                  <a:extLst>
                    <a:ext uri="{9D8B030D-6E8A-4147-A177-3AD203B41FA5}">
                      <a16:colId xmlns:a16="http://schemas.microsoft.com/office/drawing/2014/main" val="603892530"/>
                    </a:ext>
                  </a:extLst>
                </a:gridCol>
                <a:gridCol w="1098029">
                  <a:extLst>
                    <a:ext uri="{9D8B030D-6E8A-4147-A177-3AD203B41FA5}">
                      <a16:colId xmlns:a16="http://schemas.microsoft.com/office/drawing/2014/main" val="562161464"/>
                    </a:ext>
                  </a:extLst>
                </a:gridCol>
              </a:tblGrid>
              <a:tr h="214447">
                <a:tc>
                  <a:txBody>
                    <a:bodyPr/>
                    <a:lstStyle/>
                    <a:p>
                      <a:pPr algn="ctr"/>
                      <a:r>
                        <a:rPr lang="en-US" sz="1000" dirty="0"/>
                        <a:t>COURSE NAME</a:t>
                      </a:r>
                    </a:p>
                  </a:txBody>
                  <a:tcPr anchor="ctr">
                    <a:solidFill>
                      <a:srgbClr val="DD0000"/>
                    </a:solidFill>
                  </a:tcPr>
                </a:tc>
                <a:tc>
                  <a:txBody>
                    <a:bodyPr/>
                    <a:lstStyle/>
                    <a:p>
                      <a:pPr algn="ctr"/>
                      <a:r>
                        <a:rPr lang="en-US" sz="1000" dirty="0"/>
                        <a:t>SERVICE ID</a:t>
                      </a:r>
                    </a:p>
                  </a:txBody>
                  <a:tcPr anchor="ctr">
                    <a:solidFill>
                      <a:srgbClr val="DD0000"/>
                    </a:solidFill>
                  </a:tcPr>
                </a:tc>
                <a:tc>
                  <a:txBody>
                    <a:bodyPr/>
                    <a:lstStyle/>
                    <a:p>
                      <a:pPr lvl="0" algn="ctr">
                        <a:buNone/>
                      </a:pPr>
                      <a:r>
                        <a:rPr lang="en-US" sz="1000" b="1" i="0" u="none" strike="noStrike" noProof="0" dirty="0">
                          <a:latin typeface="Calibri"/>
                        </a:rPr>
                        <a:t>PREREQUISITES</a:t>
                      </a:r>
                      <a:endParaRPr lang="en-US" sz="1000" dirty="0"/>
                    </a:p>
                  </a:txBody>
                  <a:tcPr anchor="ctr">
                    <a:solidFill>
                      <a:srgbClr val="DD0000"/>
                    </a:solidFill>
                  </a:tcPr>
                </a:tc>
                <a:tc>
                  <a:txBody>
                    <a:bodyPr/>
                    <a:lstStyle/>
                    <a:p>
                      <a:pPr algn="ctr"/>
                      <a:r>
                        <a:rPr lang="en-US" sz="1000" dirty="0"/>
                        <a:t>COREQUISITES</a:t>
                      </a:r>
                    </a:p>
                  </a:txBody>
                  <a:tcPr anchor="ctr">
                    <a:solidFill>
                      <a:srgbClr val="DD0000"/>
                    </a:solidFill>
                  </a:tcPr>
                </a:tc>
                <a:extLst>
                  <a:ext uri="{0D108BD9-81ED-4DB2-BD59-A6C34878D82A}">
                    <a16:rowId xmlns:a16="http://schemas.microsoft.com/office/drawing/2014/main" val="2788444287"/>
                  </a:ext>
                </a:extLst>
              </a:tr>
              <a:tr h="274320">
                <a:tc>
                  <a:txBody>
                    <a:bodyPr/>
                    <a:lstStyle/>
                    <a:p>
                      <a:pPr lvl="0">
                        <a:buNone/>
                      </a:pPr>
                      <a:r>
                        <a:rPr lang="en-US" sz="1000" b="0" i="0" u="none" strike="noStrike" noProof="0" dirty="0">
                          <a:latin typeface="Calibri"/>
                        </a:rPr>
                        <a:t>Introduction to Culinary Arts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13022550 (1 credit)</a:t>
                      </a:r>
                    </a:p>
                    <a:p>
                      <a:pPr lvl="0" algn="ctr">
                        <a:buNone/>
                      </a:pPr>
                      <a:r>
                        <a:rPr lang="en-US" sz="1000" b="0" i="0" u="none" strike="noStrike" noProof="0" dirty="0">
                          <a:latin typeface="Calibri"/>
                        </a:rPr>
                        <a:t>6527</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None</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2974962540"/>
                  </a:ext>
                </a:extLst>
              </a:tr>
              <a:tr h="274320">
                <a:tc>
                  <a:txBody>
                    <a:bodyPr/>
                    <a:lstStyle/>
                    <a:p>
                      <a:pPr lvl="0">
                        <a:buNone/>
                      </a:pPr>
                      <a:r>
                        <a:rPr lang="en-US" sz="1000" b="0" i="0" u="none" strike="noStrike" noProof="0" dirty="0">
                          <a:latin typeface="Calibri"/>
                        </a:rPr>
                        <a:t>Culinary Arts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a:latin typeface="Calibri"/>
                        </a:rPr>
                        <a:t>13022600 (2 credits)</a:t>
                      </a:r>
                      <a:endParaRPr lang="en-US" sz="1000" b="0" i="0" u="none" strike="noStrike" noProof="0" dirty="0">
                        <a:latin typeface="Calibri"/>
                      </a:endParaRPr>
                    </a:p>
                    <a:p>
                      <a:pPr lvl="0" algn="ctr">
                        <a:buNone/>
                      </a:pPr>
                      <a:r>
                        <a:rPr lang="en-US" sz="1000" b="0" i="0" u="none" strike="noStrike" noProof="0" dirty="0">
                          <a:latin typeface="Calibri"/>
                        </a:rPr>
                        <a:t>6528</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Introduction to Culinary Arts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3289955430"/>
                  </a:ext>
                </a:extLst>
              </a:tr>
              <a:tr h="274320">
                <a:tc>
                  <a:txBody>
                    <a:bodyPr/>
                    <a:lstStyle/>
                    <a:p>
                      <a:pPr lvl="0">
                        <a:buNone/>
                      </a:pPr>
                      <a:r>
                        <a:rPr lang="en-US" sz="1000" b="0" i="0" u="none" strike="noStrike" noProof="0" dirty="0">
                          <a:latin typeface="Calibri"/>
                        </a:rPr>
                        <a:t>Advanced Culinary Arts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13022650 (2 credits)</a:t>
                      </a:r>
                    </a:p>
                    <a:p>
                      <a:pPr lvl="0" algn="ctr">
                        <a:buNone/>
                      </a:pPr>
                      <a:r>
                        <a:rPr lang="en-US" sz="1000" b="0" i="0" u="none" strike="noStrike" noProof="0" dirty="0">
                          <a:latin typeface="Calibri"/>
                        </a:rPr>
                        <a:t>6529</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Culinary Arts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347435539"/>
                  </a:ext>
                </a:extLst>
              </a:tr>
              <a:tr h="274320">
                <a:tc>
                  <a:txBody>
                    <a:bodyPr/>
                    <a:lstStyle/>
                    <a:p>
                      <a:pPr lvl="0">
                        <a:buNone/>
                      </a:pPr>
                      <a:r>
                        <a:rPr lang="en-US" sz="1000" b="0" i="0" u="none" strike="noStrike" noProof="0" dirty="0">
                          <a:latin typeface="Calibri"/>
                        </a:rPr>
                        <a:t>Practicum in Culinary Arts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13022700 (2 credits)</a:t>
                      </a:r>
                    </a:p>
                    <a:p>
                      <a:pPr lvl="0" algn="ctr">
                        <a:buNone/>
                      </a:pPr>
                      <a:r>
                        <a:rPr lang="en-US" sz="1000" b="0" i="0" u="none" strike="noStrike" noProof="0" dirty="0">
                          <a:latin typeface="Calibri"/>
                        </a:rPr>
                        <a:t>6535</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Advanced Culinary Arts</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3683039167"/>
                  </a:ext>
                </a:extLst>
              </a:tr>
              <a:tr h="274320">
                <a:tc>
                  <a:txBody>
                    <a:bodyPr/>
                    <a:lstStyle/>
                    <a:p>
                      <a:pPr lvl="0">
                        <a:buNone/>
                      </a:pPr>
                      <a:r>
                        <a:rPr lang="en-US" sz="1000" b="0" i="0" u="none" strike="noStrike" noProof="0" dirty="0">
                          <a:latin typeface="Calibri"/>
                        </a:rPr>
                        <a:t>Food Science</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13023000 (1 credit)</a:t>
                      </a:r>
                    </a:p>
                    <a:p>
                      <a:pPr lvl="0" algn="ctr">
                        <a:buNone/>
                      </a:pPr>
                      <a:r>
                        <a:rPr lang="en-US" sz="1000" b="0" i="0" u="none" strike="noStrike" noProof="0" dirty="0">
                          <a:latin typeface="Calibri"/>
                        </a:rPr>
                        <a:t>6536</a:t>
                      </a:r>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3 units of Science, including Chemistry and Biology</a:t>
                      </a:r>
                      <a:endParaRPr lang="en-US" sz="1000" dirty="0"/>
                    </a:p>
                  </a:txBody>
                  <a:tcPr anchor="ctr">
                    <a:solidFill>
                      <a:schemeClr val="bg1">
                        <a:lumMod val="85000"/>
                        <a:alpha val="60000"/>
                      </a:schemeClr>
                    </a:solidFill>
                  </a:tcPr>
                </a:tc>
                <a:tc>
                  <a:txBody>
                    <a:bodyPr/>
                    <a:lstStyle/>
                    <a:p>
                      <a:pPr lvl="0" algn="ctr">
                        <a:buNone/>
                      </a:pPr>
                      <a:r>
                        <a:rPr lang="en-US" sz="1000" b="0" i="0" u="none" strike="noStrike" noProof="0" dirty="0">
                          <a:latin typeface="Calibri"/>
                        </a:rPr>
                        <a:t>None</a:t>
                      </a:r>
                      <a:endParaRPr lang="en-US" sz="1000" dirty="0"/>
                    </a:p>
                  </a:txBody>
                  <a:tcPr anchor="ctr">
                    <a:solidFill>
                      <a:schemeClr val="bg1">
                        <a:lumMod val="85000"/>
                        <a:alpha val="60000"/>
                      </a:schemeClr>
                    </a:solidFill>
                  </a:tcPr>
                </a:tc>
                <a:extLst>
                  <a:ext uri="{0D108BD9-81ED-4DB2-BD59-A6C34878D82A}">
                    <a16:rowId xmlns:a16="http://schemas.microsoft.com/office/drawing/2014/main" val="2291162770"/>
                  </a:ext>
                </a:extLst>
              </a:tr>
            </a:tbl>
          </a:graphicData>
        </a:graphic>
      </p:graphicFrame>
      <p:sp>
        <p:nvSpPr>
          <p:cNvPr id="16" name="TextBox 15">
            <a:extLst>
              <a:ext uri="{FF2B5EF4-FFF2-40B4-BE49-F238E27FC236}">
                <a16:creationId xmlns:a16="http://schemas.microsoft.com/office/drawing/2014/main" id="{0A364F90-FCAE-4F7F-8148-6D7547BDB8BE}"/>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4ED3986-B605-48DE-AC1E-1552F3F9470D}"/>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HOSPITALITY &amp; TOURISM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67F14-08BA-4E43-A779-A4A8A5468D3F}">
  <ds:schemaRefs>
    <ds:schemaRef ds:uri="http://schemas.microsoft.com/office/infopath/2007/PartnerControls"/>
    <ds:schemaRef ds:uri="696893de-3167-48c0-a9e9-62134322dc49"/>
    <ds:schemaRef ds:uri="http://purl.org/dc/elements/1.1/"/>
    <ds:schemaRef ds:uri="http://schemas.microsoft.com/office/2006/metadata/properties"/>
    <ds:schemaRef ds:uri="1870ca36-48b9-408f-8764-2f018f10cce8"/>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944779E-BDFF-4711-AC05-DEF9F98F4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6893de-3167-48c0-a9e9-62134322dc49"/>
    <ds:schemaRef ds:uri="1870ca36-48b9-408f-8764-2f018f10c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6A0F15-9D47-4D66-8DB8-6EE7F29006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TotalTime>
  <Words>559</Words>
  <Application>Microsoft Office PowerPoint</Application>
  <PresentationFormat>Letter Paper (8.5x11 in)</PresentationFormat>
  <Paragraphs>100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Culinary Arts Statewide Program of Study</vt:lpstr>
      <vt:lpstr>Culinary Arts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35</cp:revision>
  <dcterms:created xsi:type="dcterms:W3CDTF">2022-08-14T22:35:42Z</dcterms:created>
  <dcterms:modified xsi:type="dcterms:W3CDTF">2022-09-28T14:10:43Z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